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62" r:id="rId5"/>
    <p:sldId id="263" r:id="rId6"/>
    <p:sldId id="264" r:id="rId7"/>
    <p:sldId id="265" r:id="rId8"/>
    <p:sldId id="266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38CD7-3258-4FA3-953D-14929CC83A41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F362B-D3D9-4ADF-84F5-CB6CE4480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7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F362B-D3D9-4ADF-84F5-CB6CE44804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14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F362B-D3D9-4ADF-84F5-CB6CE44804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1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621A-C9AA-43C8-BF91-A3CD6D53F31B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90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CA7-E32F-40EA-B0B4-C2A14350806B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931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CA7-E32F-40EA-B0B4-C2A14350806B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12955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CA7-E32F-40EA-B0B4-C2A14350806B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992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CA7-E32F-40EA-B0B4-C2A14350806B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95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ACA7-E32F-40EA-B0B4-C2A14350806B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9031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1970-63BE-4DC8-96D0-6DDE0AE2D4D4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55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B448-D727-4462-943F-58E5A9B23DFA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86A2-3C15-41E7-A9DE-97FBD656FC5C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9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C4A-6E47-4FF6-89A8-3C5D39156687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9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485B-30D3-457E-B0E6-CBAA9A1E3369}" type="datetime1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8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B35D-F45E-4C75-9EA6-2E511B0ED8D2}" type="datetime1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25A6-0116-448E-8A8F-845784A0B2AD}" type="datetime1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0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46A0-8D54-4AB6-A8DF-B647748C56AA}" type="datetime1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9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A4DD-24DA-4305-9434-3F4B25A719F4}" type="datetime1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AD2D-A232-4936-BAB3-5001109BCC44}" type="datetime1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ACA7-E32F-40EA-B0B4-C2A14350806B}" type="datetime1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79F13F-3F3A-40E8-AA89-3B66940C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4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Letters Home as an Alternative to Lab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W. Brian Lane</a:t>
            </a:r>
          </a:p>
          <a:p>
            <a:r>
              <a:rPr lang="en-US" dirty="0" smtClean="0"/>
              <a:t>Jacksonville University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WBrianLane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35109" y="6176963"/>
            <a:ext cx="5320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W. Brian Lane, </a:t>
            </a:r>
            <a:r>
              <a:rPr lang="en-U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Physics Teacher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52, 397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(Oct. 2014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61"/>
    </mc:Choice>
    <mc:Fallback xmlns="">
      <p:transition spd="slow" advTm="3246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Model Deficiencies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73076" y="265043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77617" y="265043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INSTRUCTOR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Arc 5"/>
          <p:cNvSpPr/>
          <p:nvPr/>
        </p:nvSpPr>
        <p:spPr>
          <a:xfrm>
            <a:off x="3472069" y="2332383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9011479" y="3525076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flipV="1">
            <a:off x="3362739" y="3743735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83773" y="1672798"/>
            <a:ext cx="2342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Instruction:</a:t>
            </a:r>
          </a:p>
          <a:p>
            <a:pPr algn="ctr"/>
            <a:r>
              <a:rPr lang="en-US" dirty="0" smtClean="0"/>
              <a:t>Knowledge Transferred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394440" y="5247640"/>
            <a:ext cx="2268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Activity:</a:t>
            </a:r>
          </a:p>
          <a:p>
            <a:pPr algn="ctr"/>
            <a:r>
              <a:rPr lang="en-US" dirty="0" smtClean="0"/>
              <a:t>Knowledge Generated</a:t>
            </a:r>
          </a:p>
          <a:p>
            <a:pPr algn="ctr"/>
            <a:r>
              <a:rPr lang="en-US" dirty="0" smtClean="0"/>
              <a:t>(hopefully)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14651" y="4924475"/>
            <a:ext cx="2342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Report:</a:t>
            </a:r>
          </a:p>
          <a:p>
            <a:pPr algn="ctr"/>
            <a:r>
              <a:rPr lang="en-US" dirty="0" smtClean="0"/>
              <a:t>Knowledge Transferred</a:t>
            </a:r>
          </a:p>
          <a:p>
            <a:pPr algn="ctr"/>
            <a:r>
              <a:rPr lang="en-US" dirty="0" smtClean="0"/>
              <a:t>(or just confirmed?)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Flow: Inquiry Lab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73076" y="265043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77617" y="265043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INSTRUCTOR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Arc 5"/>
          <p:cNvSpPr/>
          <p:nvPr/>
        </p:nvSpPr>
        <p:spPr>
          <a:xfrm>
            <a:off x="3472069" y="2332383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9011479" y="3525076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flipV="1">
            <a:off x="3362739" y="3743735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83773" y="1672798"/>
            <a:ext cx="2342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Instruction:</a:t>
            </a:r>
          </a:p>
          <a:p>
            <a:pPr algn="ctr"/>
            <a:r>
              <a:rPr lang="en-US" dirty="0" smtClean="0"/>
              <a:t>Knowledge Transferred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90410" y="5247640"/>
            <a:ext cx="2676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Inquiry-Based Lab Activity:</a:t>
            </a:r>
          </a:p>
          <a:p>
            <a:pPr algn="ctr"/>
            <a:r>
              <a:rPr lang="en-US" dirty="0" smtClean="0"/>
              <a:t>Knowledge Generated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4651" y="4924475"/>
            <a:ext cx="2342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Report:</a:t>
            </a:r>
          </a:p>
          <a:p>
            <a:pPr algn="ctr"/>
            <a:r>
              <a:rPr lang="en-US" dirty="0" smtClean="0"/>
              <a:t>Knowledge Transferred</a:t>
            </a:r>
          </a:p>
          <a:p>
            <a:pPr algn="ctr"/>
            <a:r>
              <a:rPr lang="en-US" dirty="0" smtClean="0"/>
              <a:t>(or just confirmed?)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74505" y="5493022"/>
            <a:ext cx="2640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Lack of motivation for…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Engagement during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Reflection after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Quality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Flow: Inquiry &amp; Letter Home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73076" y="265043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77617" y="265043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INSTRUCTOR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Arc 5"/>
          <p:cNvSpPr/>
          <p:nvPr/>
        </p:nvSpPr>
        <p:spPr>
          <a:xfrm>
            <a:off x="3472069" y="2332383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9011479" y="3525076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flipV="1">
            <a:off x="7368209" y="2888974"/>
            <a:ext cx="1441171" cy="3004996"/>
          </a:xfrm>
          <a:prstGeom prst="arc">
            <a:avLst>
              <a:gd name="adj1" fmla="val 16202011"/>
              <a:gd name="adj2" fmla="val 21430563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83773" y="1672798"/>
            <a:ext cx="2342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Instruction:</a:t>
            </a:r>
          </a:p>
          <a:p>
            <a:pPr algn="ctr"/>
            <a:r>
              <a:rPr lang="en-US" dirty="0" smtClean="0"/>
              <a:t>Knowledge Transferred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90410" y="5247640"/>
            <a:ext cx="2676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Inquiry-Based Lab Activity:</a:t>
            </a:r>
          </a:p>
          <a:p>
            <a:pPr algn="ctr"/>
            <a:r>
              <a:rPr lang="en-US" dirty="0" smtClean="0"/>
              <a:t>Knowledge Generated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66559" y="4454242"/>
            <a:ext cx="2342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Letter Home:</a:t>
            </a:r>
          </a:p>
          <a:p>
            <a:pPr algn="ctr"/>
            <a:r>
              <a:rPr lang="en-US" dirty="0" smtClean="0"/>
              <a:t>Knowledge Transferred</a:t>
            </a:r>
          </a:p>
        </p:txBody>
      </p:sp>
      <p:sp>
        <p:nvSpPr>
          <p:cNvPr id="12" name="Oval 11"/>
          <p:cNvSpPr/>
          <p:nvPr/>
        </p:nvSpPr>
        <p:spPr>
          <a:xfrm>
            <a:off x="3994471" y="500442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AUDIENCE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Home as an Alternative to 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inauthentic information flow</a:t>
            </a:r>
          </a:p>
          <a:p>
            <a:r>
              <a:rPr lang="en-US" dirty="0" smtClean="0"/>
              <a:t>The Letter Home </a:t>
            </a:r>
          </a:p>
          <a:p>
            <a:r>
              <a:rPr lang="en-US" dirty="0" smtClean="0"/>
              <a:t>Student work &amp; recipient responses</a:t>
            </a:r>
          </a:p>
          <a:p>
            <a:r>
              <a:rPr lang="en-US" dirty="0" smtClean="0"/>
              <a:t>Bridging to the traditional technical paper</a:t>
            </a:r>
          </a:p>
          <a:p>
            <a:r>
              <a:rPr lang="en-US" dirty="0" smtClean="0"/>
              <a:t>Next step: Formal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2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70"/>
    </mc:Choice>
    <mc:Fallback xmlns="">
      <p:transition spd="slow" advTm="405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Inauthentic Information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reports are written to the instructor… who already knows the physics.</a:t>
            </a:r>
          </a:p>
          <a:p>
            <a:r>
              <a:rPr lang="en-US" dirty="0" smtClean="0"/>
              <a:t>Students write to appease instructor’s requirements.</a:t>
            </a:r>
          </a:p>
          <a:p>
            <a:pPr lvl="1"/>
            <a:r>
              <a:rPr lang="en-US" dirty="0" smtClean="0"/>
              <a:t>Concerned about minimum length/number of sections.</a:t>
            </a:r>
          </a:p>
          <a:p>
            <a:pPr lvl="1"/>
            <a:r>
              <a:rPr lang="en-US" dirty="0" smtClean="0"/>
              <a:t>Don’t develop insight.</a:t>
            </a:r>
          </a:p>
          <a:p>
            <a:r>
              <a:rPr lang="en-US" dirty="0" smtClean="0"/>
              <a:t>Students are underprepared for real-world writing: To a specific audience who needs/wants the information.</a:t>
            </a:r>
          </a:p>
          <a:p>
            <a:r>
              <a:rPr lang="en-US" u="sng" dirty="0" smtClean="0"/>
              <a:t>Students need to practice writing to a “real” audience.</a:t>
            </a:r>
          </a:p>
        </p:txBody>
      </p:sp>
    </p:spTree>
    <p:extLst>
      <p:ext uri="{BB962C8B-B14F-4D97-AF65-F5344CB8AC3E}">
        <p14:creationId xmlns:p14="http://schemas.microsoft.com/office/powerpoint/2010/main" val="314546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24"/>
    </mc:Choice>
    <mc:Fallback xmlns="">
      <p:transition spd="slow" advTm="5412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Letter Home (LH)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E-mailed to a recipient outside of class.</a:t>
            </a:r>
          </a:p>
          <a:p>
            <a:pPr lvl="1"/>
            <a:r>
              <a:rPr lang="en-US" i="1" dirty="0" smtClean="0"/>
              <a:t>Usually</a:t>
            </a:r>
            <a:r>
              <a:rPr lang="en-US" dirty="0" smtClean="0"/>
              <a:t> to a non-physicist.</a:t>
            </a:r>
          </a:p>
          <a:p>
            <a:pPr lvl="1"/>
            <a:r>
              <a:rPr lang="en-US" dirty="0" smtClean="0"/>
              <a:t>Instructor is </a:t>
            </a:r>
            <a:r>
              <a:rPr lang="en-US" dirty="0" err="1" smtClean="0"/>
              <a:t>CC’d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Grade based on…</a:t>
            </a:r>
          </a:p>
          <a:p>
            <a:pPr lvl="1"/>
            <a:r>
              <a:rPr lang="en-US" dirty="0" smtClean="0"/>
              <a:t>Whether LH can be understood by recipient.</a:t>
            </a:r>
          </a:p>
          <a:p>
            <a:pPr lvl="1"/>
            <a:r>
              <a:rPr lang="en-US" dirty="0" smtClean="0"/>
              <a:t>Whether LH can teach recipient something about physics.</a:t>
            </a:r>
          </a:p>
          <a:p>
            <a:pPr lvl="1"/>
            <a:r>
              <a:rPr lang="en-US" dirty="0" smtClean="0"/>
              <a:t>Description of set-up, results, and conclusions.</a:t>
            </a:r>
          </a:p>
          <a:p>
            <a:r>
              <a:rPr lang="en-US" u="sng" dirty="0" smtClean="0"/>
              <a:t>Student must consider recipient’s background, expectations, and interests, just like in “real” writing.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5413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428"/>
    </mc:Choice>
    <mc:Fallback xmlns="">
      <p:transition spd="slow" advTm="7942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 &amp; Recipient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students take LH assignment seriously.</a:t>
            </a:r>
          </a:p>
          <a:p>
            <a:pPr lvl="1"/>
            <a:r>
              <a:rPr lang="en-US" dirty="0" smtClean="0"/>
              <a:t>Better explanations.</a:t>
            </a:r>
          </a:p>
          <a:p>
            <a:pPr lvl="1"/>
            <a:r>
              <a:rPr lang="en-US" dirty="0" smtClean="0"/>
              <a:t>More creative diagrams.</a:t>
            </a:r>
          </a:p>
          <a:p>
            <a:r>
              <a:rPr lang="en-US" dirty="0" smtClean="0"/>
              <a:t>Questions &amp; praise from recipients further student motivation &amp; learning.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8199" y="1825625"/>
            <a:ext cx="10472055" cy="3939071"/>
            <a:chOff x="838199" y="1825625"/>
            <a:chExt cx="10472055" cy="393907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t="21862" b="44715"/>
            <a:stretch/>
          </p:blipFill>
          <p:spPr>
            <a:xfrm>
              <a:off x="838199" y="1825625"/>
              <a:ext cx="10472055" cy="3939071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93843" y="2173357"/>
              <a:ext cx="4015409" cy="3975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31843" y="3035784"/>
              <a:ext cx="1080053" cy="277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82177" y="1878984"/>
            <a:ext cx="8584098" cy="3885712"/>
            <a:chOff x="1782177" y="1878984"/>
            <a:chExt cx="8584098" cy="388571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t="21343" b="32146"/>
            <a:stretch/>
          </p:blipFill>
          <p:spPr>
            <a:xfrm>
              <a:off x="1782177" y="1878984"/>
              <a:ext cx="8584098" cy="3885712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690191" y="2186609"/>
              <a:ext cx="3869395" cy="2517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66850" y="2752651"/>
              <a:ext cx="934160" cy="28313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3111" y="3636338"/>
              <a:ext cx="934160" cy="2730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9811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22"/>
    </mc:Choice>
    <mc:Fallback xmlns="">
      <p:transition spd="slow" advTm="860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to the Traditional Technical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bridge to more formal writing by scaling up audience expertise.</a:t>
            </a:r>
          </a:p>
          <a:p>
            <a:pPr lvl="1"/>
            <a:r>
              <a:rPr lang="en-US" dirty="0" smtClean="0"/>
              <a:t>Non-physicist friend.</a:t>
            </a:r>
          </a:p>
          <a:p>
            <a:pPr lvl="1"/>
            <a:r>
              <a:rPr lang="en-US" dirty="0" smtClean="0"/>
              <a:t>Friend from HS physics class.</a:t>
            </a:r>
          </a:p>
          <a:p>
            <a:pPr lvl="1"/>
            <a:r>
              <a:rPr lang="en-US" dirty="0" smtClean="0"/>
              <a:t>HS math teacher.</a:t>
            </a:r>
          </a:p>
          <a:p>
            <a:pPr lvl="1"/>
            <a:r>
              <a:rPr lang="en-US" dirty="0" smtClean="0"/>
              <a:t>HS physics teacher.</a:t>
            </a:r>
          </a:p>
          <a:p>
            <a:pPr lvl="1"/>
            <a:r>
              <a:rPr lang="en-US" dirty="0" smtClean="0"/>
              <a:t>College math professor.</a:t>
            </a:r>
          </a:p>
          <a:p>
            <a:pPr lvl="1"/>
            <a:r>
              <a:rPr lang="en-US" dirty="0" smtClean="0"/>
              <a:t>College physics professor.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157"/>
    </mc:Choice>
    <mc:Fallback xmlns="">
      <p:transition spd="slow" advTm="6215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step: </a:t>
            </a:r>
            <a:r>
              <a:rPr lang="en-US" dirty="0" smtClean="0"/>
              <a:t>Formal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is the quality of student writing impacted?</a:t>
            </a:r>
          </a:p>
          <a:p>
            <a:r>
              <a:rPr lang="en-US" dirty="0" smtClean="0"/>
              <a:t>How </a:t>
            </a:r>
            <a:r>
              <a:rPr lang="en-US" dirty="0"/>
              <a:t>is student learning during the lab impacted?</a:t>
            </a:r>
          </a:p>
          <a:p>
            <a:r>
              <a:rPr lang="en-US" dirty="0" smtClean="0"/>
              <a:t>How </a:t>
            </a:r>
            <a:r>
              <a:rPr lang="en-US" dirty="0"/>
              <a:t>is student reflection during writing impacted?</a:t>
            </a:r>
          </a:p>
          <a:p>
            <a:r>
              <a:rPr lang="en-US" dirty="0" smtClean="0"/>
              <a:t>How </a:t>
            </a:r>
            <a:r>
              <a:rPr lang="en-US" dirty="0"/>
              <a:t>is student motivation impacted by support from outside class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6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81"/>
    </mc:Choice>
    <mc:Fallback xmlns="">
      <p:transition spd="slow" advTm="3438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Home as an Alternative to 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Inauthentic information flow has negative impact on learning</a:t>
            </a:r>
          </a:p>
          <a:p>
            <a:r>
              <a:rPr lang="en-US" dirty="0" smtClean="0"/>
              <a:t>The Letter Home provides an authentic writing experience</a:t>
            </a:r>
          </a:p>
          <a:p>
            <a:r>
              <a:rPr lang="en-US" dirty="0" smtClean="0"/>
              <a:t>Student work &amp; recipient responses both positive</a:t>
            </a:r>
          </a:p>
          <a:p>
            <a:r>
              <a:rPr lang="en-US" dirty="0" smtClean="0"/>
              <a:t>Bridging to the traditional technical paper via audience selection</a:t>
            </a:r>
          </a:p>
          <a:p>
            <a:r>
              <a:rPr lang="en-US" dirty="0" smtClean="0"/>
              <a:t>Next step: Formal assessment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35109" y="6176963"/>
            <a:ext cx="5320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W. Brian Lane, </a:t>
            </a:r>
            <a:r>
              <a:rPr lang="en-U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Physics Teacher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52, 397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(Oct. 2014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5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9"/>
    </mc:Choice>
    <mc:Fallback xmlns="">
      <p:transition spd="slow" advTm="3210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Flow: Traditional Lab &amp; Report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73076" y="265043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77617" y="265043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INSTRUCTOR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Arc 5"/>
          <p:cNvSpPr/>
          <p:nvPr/>
        </p:nvSpPr>
        <p:spPr>
          <a:xfrm>
            <a:off x="3472069" y="2332383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9011479" y="3525076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flipV="1">
            <a:off x="3362739" y="3743735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83773" y="1672798"/>
            <a:ext cx="2342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Instruction:</a:t>
            </a:r>
          </a:p>
          <a:p>
            <a:pPr algn="ctr"/>
            <a:r>
              <a:rPr lang="en-US" dirty="0" smtClean="0"/>
              <a:t>Knowledge Transferred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394440" y="5247640"/>
            <a:ext cx="2268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Activity:</a:t>
            </a:r>
          </a:p>
          <a:p>
            <a:pPr algn="ctr"/>
            <a:r>
              <a:rPr lang="en-US" dirty="0" smtClean="0"/>
              <a:t>Knowledge Generated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14651" y="4924475"/>
            <a:ext cx="2342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Lab Report:</a:t>
            </a:r>
          </a:p>
          <a:p>
            <a:pPr algn="ctr"/>
            <a:r>
              <a:rPr lang="en-US" dirty="0" smtClean="0"/>
              <a:t>Knowledge Transferred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2"/>
    </mc:Choice>
    <mc:Fallback xmlns="">
      <p:transition spd="slow" advTm="344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37.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4752</TotalTime>
  <Words>499</Words>
  <Application>Microsoft Office PowerPoint</Application>
  <PresentationFormat>Widescreen</PresentationFormat>
  <Paragraphs>98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Letters Home as an Alternative to Lab Reports</vt:lpstr>
      <vt:lpstr>Letters Home as an Alternative to Lab Reports</vt:lpstr>
      <vt:lpstr>Impact of Inauthentic Information Flow</vt:lpstr>
      <vt:lpstr>The Letter Home (LH)</vt:lpstr>
      <vt:lpstr>Student Work &amp; Recipient Responses</vt:lpstr>
      <vt:lpstr>Bridging to the Traditional Technical Paper</vt:lpstr>
      <vt:lpstr>Next step: Formal Assessment</vt:lpstr>
      <vt:lpstr>Letters Home as an Alternative to Lab Reports</vt:lpstr>
      <vt:lpstr>Information Flow: Traditional Lab &amp; Report</vt:lpstr>
      <vt:lpstr>Traditional Model Deficiencies</vt:lpstr>
      <vt:lpstr>Information Flow: Inquiry Lab</vt:lpstr>
      <vt:lpstr>Information Flow: Inquiry &amp; Letter Home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Letters Home as an Alternative to Lab Reports</dc:title>
  <dc:creator>Brian Lane</dc:creator>
  <cp:lastModifiedBy>Brian Lane</cp:lastModifiedBy>
  <cp:revision>29</cp:revision>
  <dcterms:created xsi:type="dcterms:W3CDTF">2015-07-03T14:27:58Z</dcterms:created>
  <dcterms:modified xsi:type="dcterms:W3CDTF">2015-07-26T02:30:09Z</dcterms:modified>
</cp:coreProperties>
</file>